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77" r:id="rId3"/>
    <p:sldId id="270" r:id="rId4"/>
    <p:sldId id="257" r:id="rId5"/>
    <p:sldId id="273" r:id="rId6"/>
    <p:sldId id="258" r:id="rId7"/>
    <p:sldId id="260" r:id="rId8"/>
    <p:sldId id="276" r:id="rId9"/>
    <p:sldId id="261" r:id="rId10"/>
    <p:sldId id="262" r:id="rId11"/>
    <p:sldId id="263" r:id="rId12"/>
    <p:sldId id="264" r:id="rId13"/>
    <p:sldId id="265" r:id="rId14"/>
    <p:sldId id="268" r:id="rId15"/>
    <p:sldId id="266" r:id="rId16"/>
    <p:sldId id="267" r:id="rId17"/>
    <p:sldId id="269" r:id="rId18"/>
    <p:sldId id="271" r:id="rId19"/>
    <p:sldId id="272" r:id="rId20"/>
    <p:sldId id="274" r:id="rId21"/>
    <p:sldId id="2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93" autoAdjust="0"/>
    <p:restoredTop sz="94660"/>
  </p:normalViewPr>
  <p:slideViewPr>
    <p:cSldViewPr snapToGrid="0">
      <p:cViewPr>
        <p:scale>
          <a:sx n="60" d="100"/>
          <a:sy n="60" d="100"/>
        </p:scale>
        <p:origin x="1920" y="6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6/13/2018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6/13/2018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6/13/2018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6/13/2018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6/13/2018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6/13/2018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6/13/2018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6/13/2018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inlimbic.com/products/ss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premium.wpmudev.org/blog/ssl-certificate-authorities-reviewe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zdnet.com/article/freak-another-day-another-serious-ssl-security-hol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youtu.be/ntVeD1sQDs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SSL </a:t>
            </a:r>
            <a:r>
              <a:rPr lang="en-US" sz="6000" dirty="0" smtClean="0"/>
              <a:t>(Secure </a:t>
            </a:r>
            <a:r>
              <a:rPr lang="en-US" sz="6000" dirty="0"/>
              <a:t>Sockets Layer) </a:t>
            </a:r>
          </a:p>
        </p:txBody>
      </p:sp>
      <p:sp>
        <p:nvSpPr>
          <p:cNvPr id="3" name="Subtitle 2"/>
          <p:cNvSpPr>
            <a:spLocks noGrp="1"/>
          </p:cNvSpPr>
          <p:nvPr>
            <p:ph type="subTitle" idx="1"/>
          </p:nvPr>
        </p:nvSpPr>
        <p:spPr/>
        <p:txBody>
          <a:bodyPr/>
          <a:lstStyle/>
          <a:p>
            <a:r>
              <a:rPr lang="en-US" dirty="0" smtClean="0"/>
              <a:t>Jesus “Omar” Gallegos</a:t>
            </a:r>
            <a:endParaRPr lang="en-US" dirty="0"/>
          </a:p>
        </p:txBody>
      </p:sp>
    </p:spTree>
    <p:extLst>
      <p:ext uri="{BB962C8B-B14F-4D97-AF65-F5344CB8AC3E}">
        <p14:creationId xmlns:p14="http://schemas.microsoft.com/office/powerpoint/2010/main" val="4275698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SSl</a:t>
            </a:r>
            <a:r>
              <a:rPr lang="en-US" dirty="0" smtClean="0"/>
              <a:t> Protocol</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52" y="2168847"/>
            <a:ext cx="5830296" cy="3447049"/>
          </a:xfrm>
          <a:prstGeom prst="rect">
            <a:avLst/>
          </a:prstGeom>
        </p:spPr>
      </p:pic>
      <p:sp>
        <p:nvSpPr>
          <p:cNvPr id="3" name="Content Placeholder 2"/>
          <p:cNvSpPr>
            <a:spLocks noGrp="1"/>
          </p:cNvSpPr>
          <p:nvPr>
            <p:ph idx="1"/>
          </p:nvPr>
        </p:nvSpPr>
        <p:spPr>
          <a:xfrm>
            <a:off x="5951621" y="2168847"/>
            <a:ext cx="6128084" cy="4050792"/>
          </a:xfrm>
        </p:spPr>
        <p:txBody>
          <a:bodyPr>
            <a:normAutofit fontScale="92500"/>
          </a:bodyPr>
          <a:lstStyle/>
          <a:p>
            <a:r>
              <a:rPr lang="en-US" sz="2400" dirty="0"/>
              <a:t>The browser checks the certificate to ensure:</a:t>
            </a:r>
          </a:p>
          <a:p>
            <a:pPr lvl="1"/>
            <a:r>
              <a:rPr lang="en-US" sz="2100" dirty="0"/>
              <a:t>That it is signed by a trusted CA</a:t>
            </a:r>
          </a:p>
          <a:p>
            <a:pPr lvl="1"/>
            <a:r>
              <a:rPr lang="en-US" sz="2100" dirty="0"/>
              <a:t>That it is valid - that it has not expired or been revoked</a:t>
            </a:r>
          </a:p>
          <a:p>
            <a:pPr lvl="1"/>
            <a:r>
              <a:rPr lang="en-US" sz="2100" dirty="0"/>
              <a:t>That it confirms to required security standards on key lengths and other items.</a:t>
            </a:r>
          </a:p>
          <a:p>
            <a:pPr lvl="1"/>
            <a:r>
              <a:rPr lang="en-US" sz="2100" dirty="0"/>
              <a:t>That the domain listed on the certificate matches the domain that was requested by the user.</a:t>
            </a:r>
          </a:p>
          <a:p>
            <a:pPr marL="0" indent="0">
              <a:buNone/>
            </a:pPr>
            <a:endParaRPr lang="en-US" dirty="0" smtClean="0"/>
          </a:p>
          <a:p>
            <a:pPr marL="0" indent="0">
              <a:buNone/>
            </a:pPr>
            <a:endParaRPr lang="en-US" dirty="0"/>
          </a:p>
          <a:p>
            <a:pPr marL="0" indent="0">
              <a:buNone/>
            </a:pPr>
            <a:r>
              <a:rPr lang="en-US" sz="1600" dirty="0" smtClean="0"/>
              <a:t>Source</a:t>
            </a:r>
            <a:r>
              <a:rPr lang="en-US" sz="1600" dirty="0"/>
              <a:t>: https://www.instantssl.com/ssl.html</a:t>
            </a:r>
          </a:p>
          <a:p>
            <a:pPr marL="0" indent="0">
              <a:buNone/>
            </a:pPr>
            <a:endParaRPr lang="en-US" dirty="0" smtClean="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0275" t="41556" r="27234" b="39936"/>
          <a:stretch/>
        </p:blipFill>
        <p:spPr>
          <a:xfrm>
            <a:off x="1203772" y="3295782"/>
            <a:ext cx="4633503" cy="11931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4091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SSl</a:t>
            </a:r>
            <a:r>
              <a:rPr lang="en-US" dirty="0" smtClean="0"/>
              <a:t> Protocol</a:t>
            </a:r>
            <a:endParaRPr lang="en-US" dirty="0"/>
          </a:p>
        </p:txBody>
      </p:sp>
      <p:sp>
        <p:nvSpPr>
          <p:cNvPr id="3" name="Content Placeholder 2"/>
          <p:cNvSpPr>
            <a:spLocks noGrp="1"/>
          </p:cNvSpPr>
          <p:nvPr>
            <p:ph idx="1"/>
          </p:nvPr>
        </p:nvSpPr>
        <p:spPr>
          <a:xfrm>
            <a:off x="204460" y="2093976"/>
            <a:ext cx="6202822" cy="4356700"/>
          </a:xfrm>
        </p:spPr>
        <p:txBody>
          <a:bodyPr>
            <a:normAutofit/>
          </a:bodyPr>
          <a:lstStyle/>
          <a:p>
            <a:r>
              <a:rPr lang="en-US" dirty="0"/>
              <a:t>When the browser confirms that the website can be trusted, it creates a symmetric session key which it encrypts with the public key in the website's certificate. The session key is then sent to the web server.</a:t>
            </a:r>
          </a:p>
          <a:p>
            <a:r>
              <a:rPr lang="en-US" dirty="0"/>
              <a:t>The web server uses its private key to decrypt the symmetric session key.</a:t>
            </a:r>
          </a:p>
          <a:p>
            <a:r>
              <a:rPr lang="en-US" dirty="0"/>
              <a:t>The server sends back an acknowledgement that is encrypted with the session key.</a:t>
            </a:r>
          </a:p>
          <a:p>
            <a:r>
              <a:rPr lang="en-US" dirty="0"/>
              <a:t>From now on, all data transmitted between the server and the browser is encrypted and secure.</a:t>
            </a:r>
          </a:p>
          <a:p>
            <a:pPr marL="0" indent="0">
              <a:buNone/>
            </a:pPr>
            <a:endParaRPr lang="en-US" sz="1600" dirty="0" smtClean="0"/>
          </a:p>
          <a:p>
            <a:pPr marL="0" indent="0">
              <a:buNone/>
            </a:pPr>
            <a:r>
              <a:rPr lang="en-US" sz="1600" dirty="0" smtClean="0"/>
              <a:t>Source</a:t>
            </a:r>
            <a:r>
              <a:rPr lang="en-US" sz="1600" dirty="0"/>
              <a:t>: https://www.instantssl.com/ssl.html</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7282" y="1831680"/>
            <a:ext cx="5534132" cy="3271948"/>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6524" t="59921" r="25636"/>
          <a:stretch/>
        </p:blipFill>
        <p:spPr>
          <a:xfrm>
            <a:off x="6886985" y="3600041"/>
            <a:ext cx="4772670" cy="23639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218477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get an </a:t>
            </a:r>
            <a:r>
              <a:rPr lang="en-US" dirty="0" err="1" smtClean="0"/>
              <a:t>ssl</a:t>
            </a:r>
            <a:endParaRPr lang="en-US" dirty="0"/>
          </a:p>
        </p:txBody>
      </p:sp>
      <p:sp>
        <p:nvSpPr>
          <p:cNvPr id="3" name="Content Placeholder 2"/>
          <p:cNvSpPr>
            <a:spLocks noGrp="1"/>
          </p:cNvSpPr>
          <p:nvPr>
            <p:ph idx="1"/>
          </p:nvPr>
        </p:nvSpPr>
        <p:spPr/>
        <p:txBody>
          <a:bodyPr/>
          <a:lstStyle/>
          <a:p>
            <a:r>
              <a:rPr lang="en-US" b="1" dirty="0"/>
              <a:t>Step 1. Acquire SSL </a:t>
            </a:r>
            <a:r>
              <a:rPr lang="en-US" b="1" dirty="0" smtClean="0"/>
              <a:t>certificate</a:t>
            </a:r>
          </a:p>
          <a:p>
            <a:r>
              <a:rPr lang="en-US" b="1" dirty="0"/>
              <a:t>Step 2. Activate and install your SSL </a:t>
            </a:r>
            <a:r>
              <a:rPr lang="en-US" b="1" dirty="0" smtClean="0"/>
              <a:t>certificate</a:t>
            </a:r>
          </a:p>
          <a:p>
            <a:r>
              <a:rPr lang="en-US" b="1" dirty="0"/>
              <a:t>Step 3. Update Website from HTTP to HTTPS</a:t>
            </a:r>
            <a:endParaRPr lang="en-US" dirty="0"/>
          </a:p>
        </p:txBody>
      </p:sp>
      <p:sp>
        <p:nvSpPr>
          <p:cNvPr id="4" name="Rectangle 3"/>
          <p:cNvSpPr/>
          <p:nvPr/>
        </p:nvSpPr>
        <p:spPr>
          <a:xfrm>
            <a:off x="292653" y="6324418"/>
            <a:ext cx="4804841" cy="369332"/>
          </a:xfrm>
          <a:prstGeom prst="rect">
            <a:avLst/>
          </a:prstGeom>
        </p:spPr>
        <p:txBody>
          <a:bodyPr wrap="none">
            <a:spAutoFit/>
          </a:bodyPr>
          <a:lstStyle/>
          <a:p>
            <a:r>
              <a:rPr lang="en-US" dirty="0"/>
              <a:t>Source: https://www.instantssl.com/ssl.html</a:t>
            </a:r>
            <a:endParaRPr lang="en-US" dirty="0"/>
          </a:p>
        </p:txBody>
      </p:sp>
    </p:spTree>
    <p:extLst>
      <p:ext uri="{BB962C8B-B14F-4D97-AF65-F5344CB8AC3E}">
        <p14:creationId xmlns:p14="http://schemas.microsoft.com/office/powerpoint/2010/main" val="3733480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 1. Acquire SSL certificate</a:t>
            </a:r>
            <a:br>
              <a:rPr lang="en-US" b="1" dirty="0"/>
            </a:br>
            <a:endParaRPr lang="en-US" dirty="0"/>
          </a:p>
        </p:txBody>
      </p:sp>
      <p:sp>
        <p:nvSpPr>
          <p:cNvPr id="3" name="Content Placeholder 2"/>
          <p:cNvSpPr>
            <a:spLocks noGrp="1"/>
          </p:cNvSpPr>
          <p:nvPr>
            <p:ph idx="1"/>
          </p:nvPr>
        </p:nvSpPr>
        <p:spPr/>
        <p:txBody>
          <a:bodyPr/>
          <a:lstStyle/>
          <a:p>
            <a:r>
              <a:rPr lang="en-US" dirty="0"/>
              <a:t>To implement SSL/TLS security on your website, you need to get and install a certificate from a trusted </a:t>
            </a:r>
            <a:r>
              <a:rPr lang="en-US" dirty="0" smtClean="0"/>
              <a:t>CA (Certification Authority). </a:t>
            </a:r>
            <a:r>
              <a:rPr lang="en-US" dirty="0"/>
              <a:t>A trusted CA will have its root certificates embedded in all major root store programs, meaning the certificate you purchase will be trusted by the internet browsers and mobile devices used by your website visitors.</a:t>
            </a:r>
            <a:endParaRPr lang="en-US" dirty="0"/>
          </a:p>
        </p:txBody>
      </p:sp>
      <p:sp>
        <p:nvSpPr>
          <p:cNvPr id="4" name="Rectangle 3"/>
          <p:cNvSpPr/>
          <p:nvPr/>
        </p:nvSpPr>
        <p:spPr>
          <a:xfrm>
            <a:off x="292653" y="6324418"/>
            <a:ext cx="4804841" cy="369332"/>
          </a:xfrm>
          <a:prstGeom prst="rect">
            <a:avLst/>
          </a:prstGeom>
        </p:spPr>
        <p:txBody>
          <a:bodyPr wrap="none">
            <a:spAutoFit/>
          </a:bodyPr>
          <a:lstStyle/>
          <a:p>
            <a:r>
              <a:rPr lang="en-US" dirty="0"/>
              <a:t>Source: https://www.instantssl.com/ssl.html</a:t>
            </a:r>
            <a:endParaRPr lang="en-US" dirty="0"/>
          </a:p>
        </p:txBody>
      </p:sp>
    </p:spTree>
    <p:extLst>
      <p:ext uri="{BB962C8B-B14F-4D97-AF65-F5344CB8AC3E}">
        <p14:creationId xmlns:p14="http://schemas.microsoft.com/office/powerpoint/2010/main" val="1777139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 1. </a:t>
            </a:r>
            <a:r>
              <a:rPr lang="en-US" b="1" dirty="0" smtClean="0"/>
              <a:t>Select your option</a:t>
            </a:r>
            <a:endParaRPr lang="en-US" dirty="0"/>
          </a:p>
        </p:txBody>
      </p:sp>
      <p:sp>
        <p:nvSpPr>
          <p:cNvPr id="3" name="Content Placeholder 2"/>
          <p:cNvSpPr>
            <a:spLocks noGrp="1"/>
          </p:cNvSpPr>
          <p:nvPr>
            <p:ph idx="1"/>
          </p:nvPr>
        </p:nvSpPr>
        <p:spPr/>
        <p:txBody>
          <a:bodyPr>
            <a:normAutofit lnSpcReduction="10000"/>
          </a:bodyPr>
          <a:lstStyle/>
          <a:p>
            <a:r>
              <a:rPr lang="en-US" b="1" dirty="0"/>
              <a:t>Single domain certificates</a:t>
            </a:r>
            <a:r>
              <a:rPr lang="en-US" dirty="0"/>
              <a:t> </a:t>
            </a:r>
            <a:r>
              <a:rPr lang="en-US" dirty="0" smtClean="0"/>
              <a:t>- one </a:t>
            </a:r>
            <a:r>
              <a:rPr lang="en-US" dirty="0"/>
              <a:t>fully qualified domain name (FQDN).</a:t>
            </a:r>
          </a:p>
          <a:p>
            <a:r>
              <a:rPr lang="en-US" b="1" dirty="0"/>
              <a:t>Wildcard certificates</a:t>
            </a:r>
            <a:r>
              <a:rPr lang="en-US" dirty="0"/>
              <a:t> </a:t>
            </a:r>
            <a:r>
              <a:rPr lang="en-US" dirty="0" smtClean="0"/>
              <a:t>- one single </a:t>
            </a:r>
            <a:r>
              <a:rPr lang="en-US" dirty="0"/>
              <a:t>domain and unlimited subdomains of that domain. </a:t>
            </a:r>
            <a:r>
              <a:rPr lang="en-US" dirty="0" smtClean="0"/>
              <a:t>For </a:t>
            </a:r>
            <a:r>
              <a:rPr lang="en-US" dirty="0"/>
              <a:t>example, a wildcard certificate for '*.domain.com' could also be used to secure 'payments.domain.com', 'login.domain.com', 'anything-else.domain.com'</a:t>
            </a:r>
          </a:p>
          <a:p>
            <a:r>
              <a:rPr lang="en-US" b="1" dirty="0"/>
              <a:t>Multi-domain certificates</a:t>
            </a:r>
            <a:r>
              <a:rPr lang="en-US" dirty="0"/>
              <a:t> </a:t>
            </a:r>
            <a:r>
              <a:rPr lang="en-US" dirty="0" smtClean="0"/>
              <a:t>- multiple</a:t>
            </a:r>
            <a:r>
              <a:rPr lang="en-US" dirty="0"/>
              <a:t>, distinct domains on a one certificate. For example, a single MDC can be used to secure domain-1.com, domain-2.com, domain-3.co.uk, domain-4.net and so on.</a:t>
            </a:r>
          </a:p>
          <a:p>
            <a:r>
              <a:rPr lang="en-US" b="1" dirty="0"/>
              <a:t>Extended Validation certificates</a:t>
            </a:r>
            <a:r>
              <a:rPr lang="en-US" dirty="0"/>
              <a:t> </a:t>
            </a:r>
            <a:r>
              <a:rPr lang="en-US" dirty="0" smtClean="0"/>
              <a:t>- highest </a:t>
            </a:r>
            <a:r>
              <a:rPr lang="en-US" dirty="0"/>
              <a:t>levels of security, trust and customer conversion for online businesses. Because of this, EV certificates contain a unique differentiator designed to clearly communicate the trustworthiness of the website to its visitors. Whenever somebody visits a website that uses an EV SSL, the address bar will turn green in major browsers such as Internet Explorer, Firefox and Chrome.</a:t>
            </a:r>
          </a:p>
        </p:txBody>
      </p:sp>
      <p:sp>
        <p:nvSpPr>
          <p:cNvPr id="4" name="Rectangle 3"/>
          <p:cNvSpPr/>
          <p:nvPr/>
        </p:nvSpPr>
        <p:spPr>
          <a:xfrm>
            <a:off x="292653" y="6324418"/>
            <a:ext cx="4804841" cy="369332"/>
          </a:xfrm>
          <a:prstGeom prst="rect">
            <a:avLst/>
          </a:prstGeom>
        </p:spPr>
        <p:txBody>
          <a:bodyPr wrap="none">
            <a:spAutoFit/>
          </a:bodyPr>
          <a:lstStyle/>
          <a:p>
            <a:r>
              <a:rPr lang="en-US" dirty="0"/>
              <a:t>Source: https://www.instantssl.com/ssl.html</a:t>
            </a:r>
            <a:endParaRPr lang="en-US" dirty="0"/>
          </a:p>
        </p:txBody>
      </p:sp>
    </p:spTree>
    <p:extLst>
      <p:ext uri="{BB962C8B-B14F-4D97-AF65-F5344CB8AC3E}">
        <p14:creationId xmlns:p14="http://schemas.microsoft.com/office/powerpoint/2010/main" val="14592238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Step 2. Activate and install your SSL certificate</a:t>
            </a:r>
            <a:br>
              <a:rPr lang="en-US" b="1" dirty="0"/>
            </a:br>
            <a:endParaRPr lang="en-US" dirty="0"/>
          </a:p>
        </p:txBody>
      </p:sp>
      <p:sp>
        <p:nvSpPr>
          <p:cNvPr id="3" name="Content Placeholder 2"/>
          <p:cNvSpPr>
            <a:spLocks noGrp="1"/>
          </p:cNvSpPr>
          <p:nvPr>
            <p:ph idx="1"/>
          </p:nvPr>
        </p:nvSpPr>
        <p:spPr/>
        <p:txBody>
          <a:bodyPr/>
          <a:lstStyle/>
          <a:p>
            <a:r>
              <a:rPr lang="en-US" dirty="0"/>
              <a:t>When SSL certificate is purchased from a web host, its activation is taken care of by the web host. </a:t>
            </a:r>
            <a:endParaRPr lang="en-US" dirty="0" smtClean="0"/>
          </a:p>
          <a:p>
            <a:endParaRPr lang="en-US" dirty="0" smtClean="0"/>
          </a:p>
          <a:p>
            <a:r>
              <a:rPr lang="en-US" dirty="0" smtClean="0"/>
              <a:t>The </a:t>
            </a:r>
            <a:r>
              <a:rPr lang="en-US" dirty="0"/>
              <a:t>administrator of the website can also activate the SSL through Web Host Manager (WHM) or </a:t>
            </a:r>
            <a:r>
              <a:rPr lang="en-US" dirty="0" err="1"/>
              <a:t>cPanel</a:t>
            </a:r>
            <a:r>
              <a:rPr lang="en-US" dirty="0"/>
              <a:t>. </a:t>
            </a:r>
          </a:p>
        </p:txBody>
      </p:sp>
      <p:sp>
        <p:nvSpPr>
          <p:cNvPr id="4" name="Rectangle 3"/>
          <p:cNvSpPr/>
          <p:nvPr/>
        </p:nvSpPr>
        <p:spPr>
          <a:xfrm>
            <a:off x="292653" y="6324418"/>
            <a:ext cx="4804841" cy="369332"/>
          </a:xfrm>
          <a:prstGeom prst="rect">
            <a:avLst/>
          </a:prstGeom>
        </p:spPr>
        <p:txBody>
          <a:bodyPr wrap="none">
            <a:spAutoFit/>
          </a:bodyPr>
          <a:lstStyle/>
          <a:p>
            <a:r>
              <a:rPr lang="en-US" dirty="0"/>
              <a:t>Source: https://www.instantssl.com/ssl.html</a:t>
            </a:r>
            <a:endParaRPr lang="en-US" dirty="0"/>
          </a:p>
        </p:txBody>
      </p:sp>
    </p:spTree>
    <p:extLst>
      <p:ext uri="{BB962C8B-B14F-4D97-AF65-F5344CB8AC3E}">
        <p14:creationId xmlns:p14="http://schemas.microsoft.com/office/powerpoint/2010/main" val="2822007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Step 3. Update Website from HTTP to HTTPS</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Your website is now capable of HTTPS! You must now configure you website so that visitors who access this site get automatically directed to the "HTTPS" version. </a:t>
            </a:r>
            <a:endParaRPr lang="en-US" dirty="0" smtClean="0"/>
          </a:p>
          <a:p>
            <a:r>
              <a:rPr lang="en-US" dirty="0" smtClean="0"/>
              <a:t>Search </a:t>
            </a:r>
            <a:r>
              <a:rPr lang="en-US" dirty="0"/>
              <a:t>engine providers like Google are now offering SEO benefits to SSL pages, so the effort to serve all pages on your site over HTTPS is well worth it.</a:t>
            </a:r>
            <a:endParaRPr lang="en-US" dirty="0"/>
          </a:p>
        </p:txBody>
      </p:sp>
      <p:sp>
        <p:nvSpPr>
          <p:cNvPr id="4" name="Rectangle 3"/>
          <p:cNvSpPr/>
          <p:nvPr/>
        </p:nvSpPr>
        <p:spPr>
          <a:xfrm>
            <a:off x="292653" y="6324418"/>
            <a:ext cx="4804841" cy="369332"/>
          </a:xfrm>
          <a:prstGeom prst="rect">
            <a:avLst/>
          </a:prstGeom>
        </p:spPr>
        <p:txBody>
          <a:bodyPr wrap="none">
            <a:spAutoFit/>
          </a:bodyPr>
          <a:lstStyle/>
          <a:p>
            <a:r>
              <a:rPr lang="en-US" dirty="0"/>
              <a:t>Source: https://www.instantssl.com/ssl.html</a:t>
            </a:r>
            <a:endParaRPr lang="en-US" dirty="0"/>
          </a:p>
        </p:txBody>
      </p:sp>
    </p:spTree>
    <p:extLst>
      <p:ext uri="{BB962C8B-B14F-4D97-AF65-F5344CB8AC3E}">
        <p14:creationId xmlns:p14="http://schemas.microsoft.com/office/powerpoint/2010/main" val="18109023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Who issues SSL Certificates</a:t>
            </a:r>
            <a:r>
              <a:rPr lang="en-US" b="1" dirty="0" smtClean="0"/>
              <a:t>?</a:t>
            </a:r>
            <a:endParaRPr lang="en-US" dirty="0"/>
          </a:p>
        </p:txBody>
      </p:sp>
      <p:sp>
        <p:nvSpPr>
          <p:cNvPr id="3" name="Content Placeholder 2"/>
          <p:cNvSpPr>
            <a:spLocks noGrp="1"/>
          </p:cNvSpPr>
          <p:nvPr>
            <p:ph idx="1"/>
          </p:nvPr>
        </p:nvSpPr>
        <p:spPr/>
        <p:txBody>
          <a:bodyPr>
            <a:normAutofit/>
          </a:bodyPr>
          <a:lstStyle/>
          <a:p>
            <a:r>
              <a:rPr lang="en-US" dirty="0" smtClean="0"/>
              <a:t>Certificate </a:t>
            </a:r>
            <a:r>
              <a:rPr lang="en-US" dirty="0"/>
              <a:t>authority or certification authority (CA) </a:t>
            </a:r>
            <a:endParaRPr lang="en-US" dirty="0" smtClean="0"/>
          </a:p>
          <a:p>
            <a:pPr lvl="1"/>
            <a:r>
              <a:rPr lang="en-US" dirty="0" smtClean="0"/>
              <a:t>Verifies </a:t>
            </a:r>
            <a:r>
              <a:rPr lang="en-US" dirty="0"/>
              <a:t>two factors: </a:t>
            </a:r>
            <a:endParaRPr lang="en-US" dirty="0" smtClean="0"/>
          </a:p>
          <a:p>
            <a:pPr lvl="2"/>
            <a:r>
              <a:rPr lang="en-US" dirty="0" smtClean="0"/>
              <a:t>It </a:t>
            </a:r>
            <a:r>
              <a:rPr lang="en-US" dirty="0"/>
              <a:t>confirms the legal identity of the enterprise/company seeking the certificate </a:t>
            </a:r>
            <a:endParaRPr lang="en-US" dirty="0" smtClean="0"/>
          </a:p>
          <a:p>
            <a:pPr lvl="2"/>
            <a:r>
              <a:rPr lang="en-US" dirty="0" smtClean="0"/>
              <a:t>Whether </a:t>
            </a:r>
            <a:r>
              <a:rPr lang="en-US" dirty="0"/>
              <a:t>the applicant controls the domain mentioned in the certificate. </a:t>
            </a:r>
            <a:endParaRPr lang="en-US" dirty="0" smtClean="0"/>
          </a:p>
          <a:p>
            <a:r>
              <a:rPr lang="en-US" dirty="0" smtClean="0"/>
              <a:t>The </a:t>
            </a:r>
            <a:r>
              <a:rPr lang="en-US" dirty="0"/>
              <a:t>issued SSL certificates are chained to a </a:t>
            </a:r>
            <a:r>
              <a:rPr lang="en-US" b="1" dirty="0"/>
              <a:t>'trusted root' </a:t>
            </a:r>
            <a:r>
              <a:rPr lang="en-US" dirty="0"/>
              <a:t>certificate owned by the CA. Most popular internet </a:t>
            </a:r>
            <a:r>
              <a:rPr lang="en-US" dirty="0" smtClean="0"/>
              <a:t>browsers:</a:t>
            </a:r>
          </a:p>
          <a:p>
            <a:pPr lvl="1"/>
            <a:r>
              <a:rPr lang="en-US" dirty="0" smtClean="0"/>
              <a:t>Firefox</a:t>
            </a:r>
            <a:r>
              <a:rPr lang="en-US" dirty="0"/>
              <a:t>, Chrome, Internet Explorer, Microsoft Edge, and others have these root certificates embedded in their 'certificate store'. </a:t>
            </a:r>
            <a:endParaRPr lang="en-US" dirty="0" smtClean="0"/>
          </a:p>
          <a:p>
            <a:r>
              <a:rPr lang="en-US" dirty="0" smtClean="0"/>
              <a:t>Only </a:t>
            </a:r>
            <a:r>
              <a:rPr lang="en-US" dirty="0"/>
              <a:t>if a website certificate chains to a root in its certificate store will the browser allow a trusted and secure https connection. </a:t>
            </a:r>
            <a:endParaRPr lang="en-US" dirty="0" smtClean="0"/>
          </a:p>
          <a:p>
            <a:r>
              <a:rPr lang="en-US" dirty="0" smtClean="0"/>
              <a:t>If </a:t>
            </a:r>
            <a:r>
              <a:rPr lang="en-US" dirty="0"/>
              <a:t>a website certificate does not chain to a root then the browser will display a warning that the connection is not trusted.</a:t>
            </a:r>
            <a:endParaRPr lang="en-US" dirty="0"/>
          </a:p>
        </p:txBody>
      </p:sp>
      <p:sp>
        <p:nvSpPr>
          <p:cNvPr id="4" name="Rectangle 3"/>
          <p:cNvSpPr/>
          <p:nvPr/>
        </p:nvSpPr>
        <p:spPr>
          <a:xfrm>
            <a:off x="292653" y="6324418"/>
            <a:ext cx="4804841" cy="369332"/>
          </a:xfrm>
          <a:prstGeom prst="rect">
            <a:avLst/>
          </a:prstGeom>
        </p:spPr>
        <p:txBody>
          <a:bodyPr wrap="none">
            <a:spAutoFit/>
          </a:bodyPr>
          <a:lstStyle/>
          <a:p>
            <a:r>
              <a:rPr lang="en-US" dirty="0"/>
              <a:t>Source: https://www.instantssl.com/ssl.html</a:t>
            </a:r>
            <a:endParaRPr lang="en-US" dirty="0"/>
          </a:p>
        </p:txBody>
      </p:sp>
    </p:spTree>
    <p:extLst>
      <p:ext uri="{BB962C8B-B14F-4D97-AF65-F5344CB8AC3E}">
        <p14:creationId xmlns:p14="http://schemas.microsoft.com/office/powerpoint/2010/main" val="23020331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 and options</a:t>
            </a:r>
            <a:endParaRPr lang="en-US" dirty="0"/>
          </a:p>
        </p:txBody>
      </p:sp>
      <p:pic>
        <p:nvPicPr>
          <p:cNvPr id="4" name="Picture 3">
            <a:hlinkClick r:id="rId2"/>
          </p:cNvPr>
          <p:cNvPicPr>
            <a:picLocks noChangeAspect="1"/>
          </p:cNvPicPr>
          <p:nvPr/>
        </p:nvPicPr>
        <p:blipFill rotWithShape="1">
          <a:blip r:embed="rId3"/>
          <a:srcRect l="15290" t="13088" r="16579" b="10222"/>
          <a:stretch/>
        </p:blipFill>
        <p:spPr>
          <a:xfrm>
            <a:off x="2423401" y="1641819"/>
            <a:ext cx="7351294" cy="4654564"/>
          </a:xfrm>
          <a:prstGeom prst="rect">
            <a:avLst/>
          </a:prstGeom>
        </p:spPr>
      </p:pic>
      <p:sp>
        <p:nvSpPr>
          <p:cNvPr id="5" name="Rectangle 4"/>
          <p:cNvSpPr/>
          <p:nvPr/>
        </p:nvSpPr>
        <p:spPr>
          <a:xfrm>
            <a:off x="193468" y="6440762"/>
            <a:ext cx="3835024" cy="369332"/>
          </a:xfrm>
          <a:prstGeom prst="rect">
            <a:avLst/>
          </a:prstGeom>
        </p:spPr>
        <p:txBody>
          <a:bodyPr wrap="none">
            <a:spAutoFit/>
          </a:bodyPr>
          <a:lstStyle/>
          <a:p>
            <a:r>
              <a:rPr lang="en-US" dirty="0"/>
              <a:t>Source: https://</a:t>
            </a:r>
            <a:r>
              <a:rPr lang="en-US" dirty="0" smtClean="0"/>
              <a:t>www.inLimbic.com</a:t>
            </a:r>
            <a:endParaRPr lang="en-US" dirty="0"/>
          </a:p>
        </p:txBody>
      </p:sp>
    </p:spTree>
    <p:extLst>
      <p:ext uri="{BB962C8B-B14F-4D97-AF65-F5344CB8AC3E}">
        <p14:creationId xmlns:p14="http://schemas.microsoft.com/office/powerpoint/2010/main" val="42440035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SSL Certification authorities </a:t>
            </a:r>
            <a:endParaRPr lang="en-US" dirty="0"/>
          </a:p>
        </p:txBody>
      </p:sp>
      <p:pic>
        <p:nvPicPr>
          <p:cNvPr id="3" name="Picture 2">
            <a:hlinkClick r:id="rId2"/>
          </p:cNvPr>
          <p:cNvPicPr>
            <a:picLocks noChangeAspect="1"/>
          </p:cNvPicPr>
          <p:nvPr/>
        </p:nvPicPr>
        <p:blipFill rotWithShape="1">
          <a:blip r:embed="rId3"/>
          <a:srcRect l="12526" t="7567" r="9368" b="20012"/>
          <a:stretch/>
        </p:blipFill>
        <p:spPr>
          <a:xfrm>
            <a:off x="2101517" y="2093976"/>
            <a:ext cx="7716252" cy="4024514"/>
          </a:xfrm>
          <a:prstGeom prst="rect">
            <a:avLst/>
          </a:prstGeom>
        </p:spPr>
      </p:pic>
      <p:sp>
        <p:nvSpPr>
          <p:cNvPr id="6" name="TextBox 5"/>
          <p:cNvSpPr txBox="1"/>
          <p:nvPr/>
        </p:nvSpPr>
        <p:spPr>
          <a:xfrm>
            <a:off x="352926" y="6359121"/>
            <a:ext cx="8787406" cy="369332"/>
          </a:xfrm>
          <a:prstGeom prst="rect">
            <a:avLst/>
          </a:prstGeom>
          <a:noFill/>
        </p:spPr>
        <p:txBody>
          <a:bodyPr wrap="none" rtlCol="0">
            <a:spAutoFit/>
          </a:bodyPr>
          <a:lstStyle/>
          <a:p>
            <a:r>
              <a:rPr lang="en-US" dirty="0"/>
              <a:t>Source: https://premium.wpmudev.org/blog/ssl-certificate-authorities-reviewed/</a:t>
            </a:r>
          </a:p>
        </p:txBody>
      </p:sp>
    </p:spTree>
    <p:extLst>
      <p:ext uri="{BB962C8B-B14F-4D97-AF65-F5344CB8AC3E}">
        <p14:creationId xmlns:p14="http://schemas.microsoft.com/office/powerpoint/2010/main" val="4204207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the following</a:t>
            </a:r>
            <a:endParaRPr lang="en-US" dirty="0"/>
          </a:p>
        </p:txBody>
      </p:sp>
      <p:sp>
        <p:nvSpPr>
          <p:cNvPr id="3" name="Content Placeholder 2"/>
          <p:cNvSpPr>
            <a:spLocks noGrp="1"/>
          </p:cNvSpPr>
          <p:nvPr>
            <p:ph idx="1"/>
          </p:nvPr>
        </p:nvSpPr>
        <p:spPr>
          <a:xfrm>
            <a:off x="1069848" y="2121407"/>
            <a:ext cx="10058400" cy="4455855"/>
          </a:xfrm>
        </p:spPr>
        <p:txBody>
          <a:bodyPr>
            <a:normAutofit/>
          </a:bodyPr>
          <a:lstStyle/>
          <a:p>
            <a:pPr marL="0" indent="0">
              <a:buNone/>
            </a:pPr>
            <a:r>
              <a:rPr lang="en-US" sz="2400" dirty="0" smtClean="0"/>
              <a:t>1) What does SSL stand for?</a:t>
            </a:r>
          </a:p>
          <a:p>
            <a:pPr marL="457200" indent="-457200">
              <a:buAutoNum type="arabicParenR"/>
            </a:pPr>
            <a:endParaRPr lang="en-US" sz="2400" dirty="0" smtClean="0"/>
          </a:p>
          <a:p>
            <a:pPr marL="0" indent="0">
              <a:buNone/>
            </a:pPr>
            <a:r>
              <a:rPr lang="en-US" sz="2400" dirty="0" smtClean="0"/>
              <a:t>2) What is needed in order to have an SSL connection?</a:t>
            </a:r>
          </a:p>
          <a:p>
            <a:pPr marL="0" indent="0">
              <a:buNone/>
            </a:pPr>
            <a:endParaRPr lang="en-US" sz="2400" dirty="0" smtClean="0"/>
          </a:p>
          <a:p>
            <a:pPr marL="0" indent="0">
              <a:buNone/>
            </a:pPr>
            <a:r>
              <a:rPr lang="en-US" sz="2400" dirty="0" smtClean="0"/>
              <a:t>3) What is the underlining protocol in an SSL connection?</a:t>
            </a:r>
          </a:p>
          <a:p>
            <a:pPr marL="0" indent="0">
              <a:buNone/>
            </a:pPr>
            <a:endParaRPr lang="en-US" sz="2400" dirty="0" smtClean="0"/>
          </a:p>
          <a:p>
            <a:pPr marL="0" indent="0">
              <a:buNone/>
            </a:pPr>
            <a:r>
              <a:rPr lang="en-US" sz="2400" dirty="0" smtClean="0"/>
              <a:t>4) Who issues SSL Certificates?</a:t>
            </a:r>
          </a:p>
          <a:p>
            <a:pPr marL="0" indent="0">
              <a:buNone/>
            </a:pPr>
            <a:endParaRPr lang="en-US" sz="2400" dirty="0" smtClean="0"/>
          </a:p>
          <a:p>
            <a:pPr marL="0" indent="0">
              <a:buNone/>
            </a:pPr>
            <a:r>
              <a:rPr lang="en-US" sz="2400" dirty="0" smtClean="0"/>
              <a:t>5) What is the future of SSL?</a:t>
            </a:r>
          </a:p>
          <a:p>
            <a:pPr marL="0" indent="0">
              <a:buNone/>
            </a:pPr>
            <a:endParaRPr lang="en-US" dirty="0"/>
          </a:p>
        </p:txBody>
      </p:sp>
    </p:spTree>
    <p:extLst>
      <p:ext uri="{BB962C8B-B14F-4D97-AF65-F5344CB8AC3E}">
        <p14:creationId xmlns:p14="http://schemas.microsoft.com/office/powerpoint/2010/main" val="391843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of </a:t>
            </a:r>
            <a:r>
              <a:rPr lang="en-US" dirty="0" err="1" smtClean="0"/>
              <a:t>ssl</a:t>
            </a:r>
            <a:endParaRPr lang="en-US" dirty="0"/>
          </a:p>
        </p:txBody>
      </p:sp>
      <p:sp>
        <p:nvSpPr>
          <p:cNvPr id="3" name="Content Placeholder 2"/>
          <p:cNvSpPr>
            <a:spLocks noGrp="1"/>
          </p:cNvSpPr>
          <p:nvPr>
            <p:ph idx="1"/>
          </p:nvPr>
        </p:nvSpPr>
        <p:spPr/>
        <p:txBody>
          <a:bodyPr/>
          <a:lstStyle/>
          <a:p>
            <a:r>
              <a:rPr lang="en-US" dirty="0" smtClean="0"/>
              <a:t>Cybercriminals </a:t>
            </a:r>
            <a:r>
              <a:rPr lang="en-US" dirty="0"/>
              <a:t>continue to find holes in </a:t>
            </a:r>
            <a:r>
              <a:rPr lang="en-US" dirty="0" smtClean="0"/>
              <a:t>SSL</a:t>
            </a:r>
          </a:p>
          <a:p>
            <a:pPr lvl="1"/>
            <a:r>
              <a:rPr lang="en-US" dirty="0"/>
              <a:t>2014 – </a:t>
            </a:r>
            <a:r>
              <a:rPr lang="en-US" dirty="0" smtClean="0"/>
              <a:t>Heartbleed (</a:t>
            </a:r>
            <a:r>
              <a:rPr lang="en-US" dirty="0"/>
              <a:t>cybercriminals to still gain access to the underlying information that was encrypted. All told, at least 500,000 websites were affected by Heartbleed, and this issue was around for years before it was widely discovered, CNET reported.</a:t>
            </a:r>
            <a:endParaRPr lang="en-US" dirty="0"/>
          </a:p>
          <a:p>
            <a:pPr lvl="1"/>
            <a:r>
              <a:rPr lang="en-US" dirty="0"/>
              <a:t>2015 </a:t>
            </a:r>
            <a:r>
              <a:rPr lang="en-US" dirty="0" smtClean="0"/>
              <a:t>– FREAK (</a:t>
            </a:r>
            <a:r>
              <a:rPr lang="en-US" dirty="0"/>
              <a:t>various researchers discovered that they could force some websites running on older browsers to divert to an older, less secure version of SSL that is relatively easy to break, ZDNet reported. Dubbed </a:t>
            </a:r>
            <a:r>
              <a:rPr lang="en-US" b="1" dirty="0">
                <a:hlinkClick r:id="rId2"/>
              </a:rPr>
              <a:t>FREAK</a:t>
            </a:r>
            <a:r>
              <a:rPr lang="en-US" dirty="0"/>
              <a:t>, the exploit affected more than 33 percent of all sites that were using SSL at that time, according to researchers from the University of Michigan</a:t>
            </a:r>
            <a:r>
              <a:rPr lang="en-US" dirty="0" smtClean="0"/>
              <a:t>.)</a:t>
            </a:r>
            <a:endParaRPr lang="en-US" dirty="0"/>
          </a:p>
          <a:p>
            <a:pPr lvl="1"/>
            <a:endParaRPr lang="en-US" dirty="0" smtClean="0"/>
          </a:p>
          <a:p>
            <a:r>
              <a:rPr lang="en-US" dirty="0" smtClean="0"/>
              <a:t>Default for web traffic protection remains in doubt</a:t>
            </a:r>
          </a:p>
          <a:p>
            <a:r>
              <a:rPr lang="en-US" dirty="0"/>
              <a:t>SSL remains and will likely continue to be one of the best ways to safeguard traffic </a:t>
            </a:r>
            <a:r>
              <a:rPr lang="en-US" dirty="0" smtClean="0"/>
              <a:t>online</a:t>
            </a:r>
          </a:p>
          <a:p>
            <a:endParaRPr lang="en-US" dirty="0"/>
          </a:p>
          <a:p>
            <a:endParaRPr lang="en-US" dirty="0"/>
          </a:p>
        </p:txBody>
      </p:sp>
      <p:sp>
        <p:nvSpPr>
          <p:cNvPr id="4" name="TextBox 3"/>
          <p:cNvSpPr txBox="1"/>
          <p:nvPr/>
        </p:nvSpPr>
        <p:spPr>
          <a:xfrm>
            <a:off x="577516" y="6172200"/>
            <a:ext cx="8310737" cy="369332"/>
          </a:xfrm>
          <a:prstGeom prst="rect">
            <a:avLst/>
          </a:prstGeom>
          <a:noFill/>
        </p:spPr>
        <p:txBody>
          <a:bodyPr wrap="none" rtlCol="0">
            <a:spAutoFit/>
          </a:bodyPr>
          <a:lstStyle/>
          <a:p>
            <a:r>
              <a:rPr lang="en-US" dirty="0"/>
              <a:t>Source: https://www.untangle.com/inside-untangle/what-is-the-future-of-ssl/</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2164" y="306511"/>
            <a:ext cx="2855415" cy="1903610"/>
          </a:xfrm>
          <a:prstGeom prst="rect">
            <a:avLst/>
          </a:prstGeom>
        </p:spPr>
      </p:pic>
    </p:spTree>
    <p:extLst>
      <p:ext uri="{BB962C8B-B14F-4D97-AF65-F5344CB8AC3E}">
        <p14:creationId xmlns:p14="http://schemas.microsoft.com/office/powerpoint/2010/main" val="42943323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a:xfrm>
            <a:off x="1069848" y="2121407"/>
            <a:ext cx="10058400" cy="4455855"/>
          </a:xfrm>
        </p:spPr>
        <p:txBody>
          <a:bodyPr>
            <a:normAutofit/>
          </a:bodyPr>
          <a:lstStyle/>
          <a:p>
            <a:pPr marL="0" indent="0">
              <a:buNone/>
            </a:pPr>
            <a:r>
              <a:rPr lang="en-US" sz="2400" dirty="0" smtClean="0"/>
              <a:t>1) What does SSL stand for?</a:t>
            </a:r>
          </a:p>
          <a:p>
            <a:pPr marL="274320" lvl="1" indent="0">
              <a:buNone/>
            </a:pPr>
            <a:r>
              <a:rPr lang="en-US" sz="2000" dirty="0">
                <a:solidFill>
                  <a:schemeClr val="accent2"/>
                </a:solidFill>
              </a:rPr>
              <a:t>	</a:t>
            </a:r>
            <a:r>
              <a:rPr lang="en-US" sz="2000" dirty="0" smtClean="0">
                <a:solidFill>
                  <a:schemeClr val="accent2"/>
                </a:solidFill>
              </a:rPr>
              <a:t>Secure Sockets Layer </a:t>
            </a:r>
          </a:p>
          <a:p>
            <a:pPr marL="0" indent="0">
              <a:buNone/>
            </a:pPr>
            <a:r>
              <a:rPr lang="en-US" sz="2400" dirty="0" smtClean="0"/>
              <a:t>2) What is needed in order to have an SSL connection?</a:t>
            </a:r>
          </a:p>
          <a:p>
            <a:pPr marL="0" indent="0">
              <a:buNone/>
            </a:pPr>
            <a:r>
              <a:rPr lang="en-US" dirty="0">
                <a:solidFill>
                  <a:schemeClr val="accent2"/>
                </a:solidFill>
              </a:rPr>
              <a:t>	</a:t>
            </a:r>
            <a:r>
              <a:rPr lang="en-US" dirty="0" smtClean="0">
                <a:solidFill>
                  <a:schemeClr val="accent2"/>
                </a:solidFill>
              </a:rPr>
              <a:t>SSL Certificate</a:t>
            </a:r>
          </a:p>
          <a:p>
            <a:pPr marL="0" indent="0">
              <a:buNone/>
            </a:pPr>
            <a:r>
              <a:rPr lang="en-US" sz="2400" dirty="0" smtClean="0"/>
              <a:t>3) What is the underlining protocol in an SSL connection?</a:t>
            </a:r>
          </a:p>
          <a:p>
            <a:pPr marL="0" indent="0">
              <a:buNone/>
            </a:pPr>
            <a:r>
              <a:rPr lang="en-US" dirty="0">
                <a:solidFill>
                  <a:schemeClr val="accent2"/>
                </a:solidFill>
              </a:rPr>
              <a:t>	</a:t>
            </a:r>
            <a:r>
              <a:rPr lang="en-US" dirty="0" smtClean="0">
                <a:solidFill>
                  <a:schemeClr val="accent2"/>
                </a:solidFill>
              </a:rPr>
              <a:t>Encryption</a:t>
            </a:r>
          </a:p>
          <a:p>
            <a:pPr marL="0" indent="0">
              <a:buNone/>
            </a:pPr>
            <a:r>
              <a:rPr lang="en-US" sz="2400" dirty="0" smtClean="0"/>
              <a:t>4) Who issues SSL Certificates?</a:t>
            </a:r>
          </a:p>
          <a:p>
            <a:pPr marL="0" indent="0">
              <a:buNone/>
            </a:pPr>
            <a:r>
              <a:rPr lang="en-US" dirty="0">
                <a:solidFill>
                  <a:schemeClr val="accent2"/>
                </a:solidFill>
              </a:rPr>
              <a:t>	</a:t>
            </a:r>
            <a:r>
              <a:rPr lang="en-US" dirty="0" smtClean="0">
                <a:solidFill>
                  <a:schemeClr val="accent2"/>
                </a:solidFill>
              </a:rPr>
              <a:t>A Certification Authority</a:t>
            </a:r>
          </a:p>
          <a:p>
            <a:pPr marL="0" indent="0">
              <a:buNone/>
            </a:pPr>
            <a:r>
              <a:rPr lang="en-US" sz="2400" dirty="0" smtClean="0"/>
              <a:t>5) What is the future of SSL?</a:t>
            </a:r>
          </a:p>
          <a:p>
            <a:pPr marL="0" indent="0">
              <a:buNone/>
            </a:pPr>
            <a:r>
              <a:rPr lang="en-US" dirty="0">
                <a:solidFill>
                  <a:schemeClr val="accent2"/>
                </a:solidFill>
              </a:rPr>
              <a:t>	</a:t>
            </a:r>
            <a:r>
              <a:rPr lang="en-US" dirty="0" smtClean="0">
                <a:solidFill>
                  <a:schemeClr val="accent2"/>
                </a:solidFill>
              </a:rPr>
              <a:t>SSL should continue to be the best way to safeguard traffic online</a:t>
            </a:r>
          </a:p>
          <a:p>
            <a:pPr marL="0" indent="0">
              <a:buNone/>
            </a:pPr>
            <a:endParaRPr lang="en-US" dirty="0"/>
          </a:p>
        </p:txBody>
      </p:sp>
    </p:spTree>
    <p:extLst>
      <p:ext uri="{BB962C8B-B14F-4D97-AF65-F5344CB8AC3E}">
        <p14:creationId xmlns:p14="http://schemas.microsoft.com/office/powerpoint/2010/main" val="240368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2"/>
          </p:cNvPr>
          <p:cNvPicPr>
            <a:picLocks noChangeAspect="1"/>
          </p:cNvPicPr>
          <p:nvPr/>
        </p:nvPicPr>
        <p:blipFill>
          <a:blip r:embed="rId3"/>
          <a:stretch>
            <a:fillRect/>
          </a:stretch>
        </p:blipFill>
        <p:spPr>
          <a:xfrm>
            <a:off x="1296402" y="596566"/>
            <a:ext cx="9518523" cy="5354169"/>
          </a:xfrm>
          <a:prstGeom prst="rect">
            <a:avLst/>
          </a:prstGeom>
        </p:spPr>
      </p:pic>
    </p:spTree>
    <p:extLst>
      <p:ext uri="{BB962C8B-B14F-4D97-AF65-F5344CB8AC3E}">
        <p14:creationId xmlns:p14="http://schemas.microsoft.com/office/powerpoint/2010/main" val="864993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SSL</a:t>
            </a:r>
            <a:endParaRPr lang="en-US" dirty="0"/>
          </a:p>
        </p:txBody>
      </p:sp>
      <p:sp>
        <p:nvSpPr>
          <p:cNvPr id="3" name="Content Placeholder 2"/>
          <p:cNvSpPr>
            <a:spLocks noGrp="1"/>
          </p:cNvSpPr>
          <p:nvPr>
            <p:ph idx="1"/>
          </p:nvPr>
        </p:nvSpPr>
        <p:spPr>
          <a:xfrm>
            <a:off x="1069848" y="2121407"/>
            <a:ext cx="10058400" cy="4375645"/>
          </a:xfrm>
        </p:spPr>
        <p:txBody>
          <a:bodyPr>
            <a:normAutofit/>
          </a:bodyPr>
          <a:lstStyle/>
          <a:p>
            <a:r>
              <a:rPr lang="en-US" dirty="0" smtClean="0"/>
              <a:t>SSL </a:t>
            </a:r>
            <a:r>
              <a:rPr lang="en-US" dirty="0"/>
              <a:t>(Secure Sockets Layer) is a standard security protocol for establishing encrypted links between a web server and a browser in an online communication.</a:t>
            </a:r>
          </a:p>
          <a:p>
            <a:r>
              <a:rPr lang="en-US" dirty="0"/>
              <a:t>The usage of SSL technology ensures that all data transmitted between the web server and browser remains encrypted</a:t>
            </a:r>
            <a:r>
              <a:rPr lang="en-US" dirty="0" smtClean="0"/>
              <a:t>.</a:t>
            </a:r>
          </a:p>
          <a:p>
            <a:r>
              <a:rPr lang="en-US" dirty="0"/>
              <a:t>Personal information, passwords, credit card information, etc.</a:t>
            </a:r>
          </a:p>
          <a:p>
            <a:r>
              <a:rPr lang="en-US" dirty="0"/>
              <a:t>Used by millions of online business to protect customers and transactions remain </a:t>
            </a:r>
            <a:r>
              <a:rPr lang="en-US" dirty="0" smtClean="0"/>
              <a:t>confidential</a:t>
            </a:r>
          </a:p>
          <a:p>
            <a:endParaRPr lang="en-US" dirty="0"/>
          </a:p>
          <a:p>
            <a:endParaRPr lang="en-US" dirty="0"/>
          </a:p>
          <a:p>
            <a:pPr marL="0" indent="0">
              <a:buNone/>
            </a:pPr>
            <a:r>
              <a:rPr lang="en-US" sz="1600" dirty="0" smtClean="0"/>
              <a:t>Source</a:t>
            </a:r>
            <a:r>
              <a:rPr lang="en-US" sz="1600" dirty="0"/>
              <a:t>: https://www.instantssl.com/ssl.html</a:t>
            </a:r>
          </a:p>
        </p:txBody>
      </p:sp>
    </p:spTree>
    <p:extLst>
      <p:ext uri="{BB962C8B-B14F-4D97-AF65-F5344CB8AC3E}">
        <p14:creationId xmlns:p14="http://schemas.microsoft.com/office/powerpoint/2010/main" val="147144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a:t>
            </a:r>
            <a:r>
              <a:rPr lang="en-US" dirty="0" err="1" smtClean="0"/>
              <a:t>ssl</a:t>
            </a:r>
            <a:endParaRPr lang="en-US" dirty="0"/>
          </a:p>
        </p:txBody>
      </p:sp>
      <p:sp>
        <p:nvSpPr>
          <p:cNvPr id="3" name="Content Placeholder 2"/>
          <p:cNvSpPr>
            <a:spLocks noGrp="1"/>
          </p:cNvSpPr>
          <p:nvPr>
            <p:ph idx="1"/>
          </p:nvPr>
        </p:nvSpPr>
        <p:spPr/>
        <p:txBody>
          <a:bodyPr>
            <a:normAutofit/>
          </a:bodyPr>
          <a:lstStyle/>
          <a:p>
            <a:pPr fontAlgn="base"/>
            <a:r>
              <a:rPr lang="en-US" dirty="0"/>
              <a:t>Netscape developed The Secure Sockets Layer Protocol (SSL) in 1994, as a response to the growing concern over security on the Internet</a:t>
            </a:r>
            <a:r>
              <a:rPr lang="en-US" dirty="0" smtClean="0"/>
              <a:t>.</a:t>
            </a:r>
          </a:p>
          <a:p>
            <a:endParaRPr lang="en-US" dirty="0"/>
          </a:p>
          <a:p>
            <a:endParaRPr lang="en-US" dirty="0" smtClean="0"/>
          </a:p>
          <a:p>
            <a:endParaRPr lang="en-US" dirty="0"/>
          </a:p>
          <a:p>
            <a:endParaRPr lang="en-US" dirty="0" smtClean="0"/>
          </a:p>
          <a:p>
            <a:pPr marL="0" indent="0">
              <a:buNone/>
            </a:pPr>
            <a:r>
              <a:rPr lang="en-US" dirty="0"/>
              <a:t>Source: https://www.ibm.com/support/knowledgecenter/en/ssw_i5_54/rzain/rzainhistory.htm</a:t>
            </a:r>
          </a:p>
        </p:txBody>
      </p:sp>
    </p:spTree>
    <p:extLst>
      <p:ext uri="{BB962C8B-B14F-4D97-AF65-F5344CB8AC3E}">
        <p14:creationId xmlns:p14="http://schemas.microsoft.com/office/powerpoint/2010/main" val="3280352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SSL Certificate</a:t>
            </a:r>
            <a:endParaRPr lang="en-US" dirty="0"/>
          </a:p>
        </p:txBody>
      </p:sp>
      <p:sp>
        <p:nvSpPr>
          <p:cNvPr id="3" name="Content Placeholder 2"/>
          <p:cNvSpPr>
            <a:spLocks noGrp="1"/>
          </p:cNvSpPr>
          <p:nvPr>
            <p:ph idx="1"/>
          </p:nvPr>
        </p:nvSpPr>
        <p:spPr>
          <a:xfrm>
            <a:off x="1069848" y="2121407"/>
            <a:ext cx="10058400" cy="4487939"/>
          </a:xfrm>
        </p:spPr>
        <p:txBody>
          <a:bodyPr>
            <a:normAutofit/>
          </a:bodyPr>
          <a:lstStyle/>
          <a:p>
            <a:endParaRPr lang="en-US" dirty="0" smtClean="0"/>
          </a:p>
          <a:p>
            <a:r>
              <a:rPr lang="en-US" dirty="0" smtClean="0"/>
              <a:t>An </a:t>
            </a:r>
            <a:r>
              <a:rPr lang="en-US" b="1" dirty="0" smtClean="0"/>
              <a:t>SSL certificate</a:t>
            </a:r>
            <a:r>
              <a:rPr lang="en-US" dirty="0" smtClean="0"/>
              <a:t> is necessary to create SSL connection. You would need to give all details about the identity of your website and your company as and when you choose to activate SSL on your web server. Following this, two cryptographic keys are created - a </a:t>
            </a:r>
            <a:r>
              <a:rPr lang="en-US" b="1" dirty="0" smtClean="0"/>
              <a:t>Private Key </a:t>
            </a:r>
            <a:r>
              <a:rPr lang="en-US" dirty="0" smtClean="0"/>
              <a:t>and a </a:t>
            </a:r>
            <a:r>
              <a:rPr lang="en-US" b="1" dirty="0" smtClean="0"/>
              <a:t>Public Key</a:t>
            </a:r>
            <a:r>
              <a:rPr lang="en-US" dirty="0" smtClean="0"/>
              <a:t>. Next Steps:</a:t>
            </a:r>
          </a:p>
          <a:p>
            <a:pPr lvl="1"/>
            <a:r>
              <a:rPr lang="en-US" dirty="0" smtClean="0"/>
              <a:t>A </a:t>
            </a:r>
            <a:r>
              <a:rPr lang="en-US" b="1" dirty="0" smtClean="0"/>
              <a:t>CSR</a:t>
            </a:r>
            <a:r>
              <a:rPr lang="en-US" dirty="0" smtClean="0"/>
              <a:t> (Certificate Signing Request) submission takes place, which is a data file that contains your details as well as your Public Key. </a:t>
            </a:r>
          </a:p>
          <a:p>
            <a:pPr lvl="1"/>
            <a:r>
              <a:rPr lang="en-US" dirty="0" smtClean="0"/>
              <a:t>The </a:t>
            </a:r>
            <a:r>
              <a:rPr lang="en-US" b="1" dirty="0" smtClean="0"/>
              <a:t>CA</a:t>
            </a:r>
            <a:r>
              <a:rPr lang="en-US" dirty="0" smtClean="0"/>
              <a:t> </a:t>
            </a:r>
            <a:r>
              <a:rPr lang="en-US" dirty="0"/>
              <a:t>(Certification Authority) would then validate your details. </a:t>
            </a:r>
            <a:endParaRPr lang="en-US" dirty="0" smtClean="0"/>
          </a:p>
          <a:p>
            <a:r>
              <a:rPr lang="en-US" dirty="0" smtClean="0"/>
              <a:t>After successful authentication, </a:t>
            </a:r>
            <a:r>
              <a:rPr lang="en-US" dirty="0"/>
              <a:t>you will be issued SSL certificate. The newly-issued SSL would be matched to your Private Key. </a:t>
            </a:r>
            <a:endParaRPr lang="en-US" dirty="0" smtClean="0"/>
          </a:p>
          <a:p>
            <a:r>
              <a:rPr lang="en-US" dirty="0" smtClean="0"/>
              <a:t>From </a:t>
            </a:r>
            <a:r>
              <a:rPr lang="en-US" dirty="0"/>
              <a:t>this point onwards, an encrypted link is established by your web server between your website and the customer's web browser</a:t>
            </a:r>
            <a:r>
              <a:rPr lang="en-US" dirty="0" smtClean="0"/>
              <a:t>.</a:t>
            </a:r>
          </a:p>
          <a:p>
            <a:pPr marL="0" indent="0">
              <a:buNone/>
            </a:pPr>
            <a:r>
              <a:rPr lang="en-US" sz="1600" dirty="0" smtClean="0"/>
              <a:t>Source</a:t>
            </a:r>
            <a:r>
              <a:rPr lang="en-US" sz="1600" dirty="0"/>
              <a:t>: https://www.instantssl.com/ssl.html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513" y="825666"/>
            <a:ext cx="2857500" cy="1581150"/>
          </a:xfrm>
          <a:prstGeom prst="rect">
            <a:avLst/>
          </a:prstGeom>
        </p:spPr>
      </p:pic>
    </p:spTree>
    <p:extLst>
      <p:ext uri="{BB962C8B-B14F-4D97-AF65-F5344CB8AC3E}">
        <p14:creationId xmlns:p14="http://schemas.microsoft.com/office/powerpoint/2010/main" val="2335706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SSL Certificate</a:t>
            </a:r>
            <a:endParaRPr lang="en-US" dirty="0"/>
          </a:p>
        </p:txBody>
      </p:sp>
      <p:sp>
        <p:nvSpPr>
          <p:cNvPr id="3" name="Content Placeholder 2"/>
          <p:cNvSpPr>
            <a:spLocks noGrp="1"/>
          </p:cNvSpPr>
          <p:nvPr>
            <p:ph idx="1"/>
          </p:nvPr>
        </p:nvSpPr>
        <p:spPr>
          <a:xfrm>
            <a:off x="1069848" y="2121407"/>
            <a:ext cx="10058400" cy="4439813"/>
          </a:xfrm>
        </p:spPr>
        <p:txBody>
          <a:bodyPr>
            <a:normAutofit/>
          </a:bodyPr>
          <a:lstStyle/>
          <a:p>
            <a:r>
              <a:rPr lang="en-US" dirty="0" smtClean="0"/>
              <a:t>Details of issuing CA (Certification Authority)</a:t>
            </a:r>
          </a:p>
          <a:p>
            <a:pPr lvl="1"/>
            <a:r>
              <a:rPr lang="en-US" dirty="0" smtClean="0"/>
              <a:t>HTTPS</a:t>
            </a:r>
          </a:p>
          <a:p>
            <a:pPr lvl="1"/>
            <a:r>
              <a:rPr lang="en-US" dirty="0" smtClean="0"/>
              <a:t>Padlock</a:t>
            </a:r>
          </a:p>
          <a:p>
            <a:pPr lvl="1"/>
            <a:r>
              <a:rPr lang="en-US" dirty="0" smtClean="0"/>
              <a:t>Web browser trusts the CA</a:t>
            </a:r>
          </a:p>
          <a:p>
            <a:pPr marL="0" indent="0">
              <a:buNone/>
            </a:pPr>
            <a:endParaRPr lang="en-US" dirty="0" smtClean="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r>
              <a:rPr lang="en-US" sz="1600" dirty="0" smtClean="0"/>
              <a:t>Source</a:t>
            </a:r>
            <a:r>
              <a:rPr lang="en-US" sz="1600" dirty="0"/>
              <a:t>: https://www.instantssl.com/ssl.html</a:t>
            </a:r>
          </a:p>
        </p:txBody>
      </p:sp>
      <p:pic>
        <p:nvPicPr>
          <p:cNvPr id="5" name="Picture 4"/>
          <p:cNvPicPr>
            <a:picLocks noChangeAspect="1"/>
          </p:cNvPicPr>
          <p:nvPr/>
        </p:nvPicPr>
        <p:blipFill rotWithShape="1">
          <a:blip r:embed="rId2"/>
          <a:srcRect r="79250" b="91556"/>
          <a:stretch/>
        </p:blipFill>
        <p:spPr>
          <a:xfrm>
            <a:off x="5419776" y="3007896"/>
            <a:ext cx="6069091" cy="138931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7504990" y="4582879"/>
            <a:ext cx="1898661" cy="369332"/>
          </a:xfrm>
          <a:prstGeom prst="rect">
            <a:avLst/>
          </a:prstGeom>
          <a:noFill/>
        </p:spPr>
        <p:txBody>
          <a:bodyPr wrap="none" rtlCol="0">
            <a:spAutoFit/>
          </a:bodyPr>
          <a:lstStyle/>
          <a:p>
            <a:r>
              <a:rPr lang="en-US" dirty="0" smtClean="0"/>
              <a:t>Google Chrome</a:t>
            </a:r>
            <a:endParaRPr lang="en-US" dirty="0"/>
          </a:p>
        </p:txBody>
      </p:sp>
    </p:spTree>
    <p:extLst>
      <p:ext uri="{BB962C8B-B14F-4D97-AF65-F5344CB8AC3E}">
        <p14:creationId xmlns:p14="http://schemas.microsoft.com/office/powerpoint/2010/main" val="4252243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SSL Protocol - encryption</a:t>
            </a:r>
            <a:endParaRPr lang="en-US" dirty="0"/>
          </a:p>
        </p:txBody>
      </p:sp>
      <p:sp>
        <p:nvSpPr>
          <p:cNvPr id="3" name="Content Placeholder 2"/>
          <p:cNvSpPr>
            <a:spLocks noGrp="1"/>
          </p:cNvSpPr>
          <p:nvPr>
            <p:ph idx="1"/>
          </p:nvPr>
        </p:nvSpPr>
        <p:spPr/>
        <p:txBody>
          <a:bodyPr/>
          <a:lstStyle/>
          <a:p>
            <a:r>
              <a:rPr lang="en-US" dirty="0"/>
              <a:t>In computing, encryption is the method by which plaintext or any other type of data is converted from a readable form to an encoded version that can only be decoded by another entity if they have access to a decryption key. </a:t>
            </a:r>
          </a:p>
        </p:txBody>
      </p:sp>
      <p:sp>
        <p:nvSpPr>
          <p:cNvPr id="4" name="TextBox 3"/>
          <p:cNvSpPr txBox="1"/>
          <p:nvPr/>
        </p:nvSpPr>
        <p:spPr>
          <a:xfrm>
            <a:off x="1604211" y="6172200"/>
            <a:ext cx="7386702" cy="369332"/>
          </a:xfrm>
          <a:prstGeom prst="rect">
            <a:avLst/>
          </a:prstGeom>
          <a:noFill/>
        </p:spPr>
        <p:txBody>
          <a:bodyPr wrap="none" rtlCol="0">
            <a:spAutoFit/>
          </a:bodyPr>
          <a:lstStyle/>
          <a:p>
            <a:r>
              <a:rPr lang="en-US" dirty="0" smtClean="0"/>
              <a:t>Source</a:t>
            </a:r>
            <a:r>
              <a:rPr lang="en-US" dirty="0"/>
              <a:t>: https://searchsecurity.techtarget.com/definition/encryption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3222" y="3174999"/>
            <a:ext cx="4068679" cy="2712453"/>
          </a:xfrm>
          <a:prstGeom prst="rect">
            <a:avLst/>
          </a:prstGeom>
        </p:spPr>
      </p:pic>
    </p:spTree>
    <p:extLst>
      <p:ext uri="{BB962C8B-B14F-4D97-AF65-F5344CB8AC3E}">
        <p14:creationId xmlns:p14="http://schemas.microsoft.com/office/powerpoint/2010/main" val="1507387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SSL protocol</a:t>
            </a:r>
            <a:endParaRPr lang="en-US" dirty="0"/>
          </a:p>
        </p:txBody>
      </p:sp>
      <p:sp>
        <p:nvSpPr>
          <p:cNvPr id="3" name="Content Placeholder 2"/>
          <p:cNvSpPr>
            <a:spLocks noGrp="1"/>
          </p:cNvSpPr>
          <p:nvPr>
            <p:ph idx="1"/>
          </p:nvPr>
        </p:nvSpPr>
        <p:spPr>
          <a:xfrm>
            <a:off x="1069848" y="2121408"/>
            <a:ext cx="5277789" cy="4050792"/>
          </a:xfrm>
        </p:spPr>
        <p:txBody>
          <a:bodyPr>
            <a:normAutofit/>
          </a:bodyPr>
          <a:lstStyle/>
          <a:p>
            <a:r>
              <a:rPr lang="en-US" dirty="0"/>
              <a:t>An end-user asks their browser to make a secure connection to a website (</a:t>
            </a:r>
            <a:r>
              <a:rPr lang="en-US" dirty="0" err="1"/>
              <a:t>e.g.https</a:t>
            </a:r>
            <a:r>
              <a:rPr lang="en-US" dirty="0"/>
              <a:t>://www.example.com)</a:t>
            </a:r>
          </a:p>
          <a:p>
            <a:r>
              <a:rPr lang="en-US" dirty="0"/>
              <a:t>The browser obtains the IP address of the site from a DNS server then requests a secure connection to the website.</a:t>
            </a:r>
          </a:p>
          <a:p>
            <a:r>
              <a:rPr lang="en-US" dirty="0"/>
              <a:t>To initiate this secure connection, the browser requests that the server identifies itself by sending a copy of its SSL certificate to the browser.</a:t>
            </a:r>
          </a:p>
          <a:p>
            <a:pPr marL="0" indent="0">
              <a:buNone/>
            </a:pPr>
            <a:endParaRPr lang="en-US" dirty="0" smtClean="0"/>
          </a:p>
          <a:p>
            <a:pPr marL="0" indent="0">
              <a:buNone/>
            </a:pPr>
            <a:r>
              <a:rPr lang="en-US" sz="1600" dirty="0" smtClean="0"/>
              <a:t>Source</a:t>
            </a:r>
            <a:r>
              <a:rPr lang="en-US" sz="1600" dirty="0"/>
              <a:t>: https://www.instantssl.com/ssl.html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637" y="1789035"/>
            <a:ext cx="5768117" cy="3410287"/>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7036" r="26697" b="58406"/>
          <a:stretch/>
        </p:blipFill>
        <p:spPr>
          <a:xfrm>
            <a:off x="6876497" y="842188"/>
            <a:ext cx="4710395" cy="25035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213368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7210</TotalTime>
  <Words>1000</Words>
  <Application>Microsoft Office PowerPoint</Application>
  <PresentationFormat>Widescreen</PresentationFormat>
  <Paragraphs>129</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Rockwell</vt:lpstr>
      <vt:lpstr>Rockwell Condensed</vt:lpstr>
      <vt:lpstr>Wingdings</vt:lpstr>
      <vt:lpstr>Wood Type</vt:lpstr>
      <vt:lpstr>SSL (Secure Sockets Layer) </vt:lpstr>
      <vt:lpstr>Answer the following</vt:lpstr>
      <vt:lpstr>PowerPoint Presentation</vt:lpstr>
      <vt:lpstr>What is SSL</vt:lpstr>
      <vt:lpstr>History of ssl</vt:lpstr>
      <vt:lpstr>SSL Certificate</vt:lpstr>
      <vt:lpstr>SSL Certificate</vt:lpstr>
      <vt:lpstr>SSL Protocol - encryption</vt:lpstr>
      <vt:lpstr>SSL protocol</vt:lpstr>
      <vt:lpstr>SSl Protocol</vt:lpstr>
      <vt:lpstr>SSl Protocol</vt:lpstr>
      <vt:lpstr>How to get an ssl</vt:lpstr>
      <vt:lpstr>Step 1. Acquire SSL certificate </vt:lpstr>
      <vt:lpstr>Step 1. Select your option</vt:lpstr>
      <vt:lpstr>Step 2. Activate and install your SSL certificate </vt:lpstr>
      <vt:lpstr>Step 3. Update Website from HTTP to HTTPS </vt:lpstr>
      <vt:lpstr>Who issues SSL Certificates?</vt:lpstr>
      <vt:lpstr>Costs and options</vt:lpstr>
      <vt:lpstr>SSL Certification authorities </vt:lpstr>
      <vt:lpstr>Future of ssl</vt:lpstr>
      <vt:lpstr>Review</vt:lpstr>
    </vt:vector>
  </TitlesOfParts>
  <Company>San Antonio Independent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SSL</dc:title>
  <dc:creator>SAISD</dc:creator>
  <cp:lastModifiedBy>SAISD</cp:lastModifiedBy>
  <cp:revision>28</cp:revision>
  <dcterms:created xsi:type="dcterms:W3CDTF">2018-06-13T16:44:18Z</dcterms:created>
  <dcterms:modified xsi:type="dcterms:W3CDTF">2018-06-18T16:54:37Z</dcterms:modified>
</cp:coreProperties>
</file>